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3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8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1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2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7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8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1F20-71F6-498E-ACBE-DEC5C6A6A86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6B9DD-8CF3-4833-A2C9-E07F4614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6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Experiment: Determine the surface tension of a given liquid at room temp using </a:t>
            </a:r>
            <a:r>
              <a:rPr lang="en-US" dirty="0" err="1" smtClean="0"/>
              <a:t>stalagmometer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Apparatus and Chemicals:  </a:t>
            </a:r>
            <a:r>
              <a:rPr lang="en-US" dirty="0" err="1" smtClean="0"/>
              <a:t>Stalagmometer</a:t>
            </a:r>
            <a:r>
              <a:rPr lang="en-US" dirty="0" smtClean="0"/>
              <a:t>, specific gravity bottle, distilled water, experimental liquid.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0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Theory: </a:t>
            </a:r>
          </a:p>
          <a:p>
            <a:pPr marL="0" indent="0" algn="just">
              <a:buNone/>
            </a:pPr>
            <a:r>
              <a:rPr lang="en-US" dirty="0" smtClean="0"/>
              <a:t>In the drop number method, the number of drops formed by equal volumes of two liquid is counted. If m</a:t>
            </a:r>
            <a:r>
              <a:rPr lang="en-US" baseline="-25000" dirty="0" smtClean="0"/>
              <a:t>1</a:t>
            </a:r>
            <a:r>
              <a:rPr lang="en-US" dirty="0" smtClean="0"/>
              <a:t> and m</a:t>
            </a:r>
            <a:r>
              <a:rPr lang="en-US" baseline="-25000" dirty="0" smtClean="0"/>
              <a:t>2</a:t>
            </a:r>
            <a:r>
              <a:rPr lang="en-US" dirty="0" smtClean="0"/>
              <a:t> is the mass of one drop of each of the liquid having densities d</a:t>
            </a:r>
            <a:r>
              <a:rPr lang="en-US" baseline="-25000" dirty="0" smtClean="0"/>
              <a:t>1 </a:t>
            </a:r>
            <a:r>
              <a:rPr lang="en-US" dirty="0" smtClean="0"/>
              <a:t>and d</a:t>
            </a:r>
            <a:r>
              <a:rPr lang="en-US" baseline="-25000" dirty="0" smtClean="0"/>
              <a:t>2</a:t>
            </a:r>
            <a:r>
              <a:rPr lang="en-US" dirty="0" smtClean="0"/>
              <a:t> respectively. If n</a:t>
            </a:r>
            <a:r>
              <a:rPr lang="en-US" baseline="-25000" dirty="0" smtClean="0"/>
              <a:t>1</a:t>
            </a:r>
            <a:r>
              <a:rPr lang="en-US" dirty="0" smtClean="0"/>
              <a:t> and n</a:t>
            </a:r>
            <a:r>
              <a:rPr lang="en-US" baseline="-25000" dirty="0" smtClean="0"/>
              <a:t>2</a:t>
            </a:r>
            <a:r>
              <a:rPr lang="en-US" dirty="0" smtClean="0"/>
              <a:t> is the number of drops formed by volume V of the two liquids, then their surface tensions are related as </a:t>
            </a:r>
          </a:p>
          <a:p>
            <a:pPr marL="0" indent="0" algn="just">
              <a:buNone/>
            </a:pPr>
            <a:r>
              <a:rPr lang="en-US" dirty="0" smtClean="0"/>
              <a:t>                      ɣ</a:t>
            </a:r>
            <a:r>
              <a:rPr lang="en-US" baseline="-25000" dirty="0" smtClean="0"/>
              <a:t>1</a:t>
            </a:r>
            <a:r>
              <a:rPr lang="en-US" dirty="0" smtClean="0"/>
              <a:t>/ɣ</a:t>
            </a:r>
            <a:r>
              <a:rPr lang="en-US" baseline="-25000" dirty="0" smtClean="0"/>
              <a:t>2</a:t>
            </a:r>
            <a:r>
              <a:rPr lang="en-US" dirty="0" smtClean="0"/>
              <a:t>= (d</a:t>
            </a:r>
            <a:r>
              <a:rPr lang="en-US" baseline="-25000" dirty="0" smtClean="0"/>
              <a:t>1</a:t>
            </a:r>
            <a:r>
              <a:rPr lang="en-US" dirty="0" smtClean="0"/>
              <a:t>/d</a:t>
            </a:r>
            <a:r>
              <a:rPr lang="en-US" baseline="-25000" dirty="0" smtClean="0"/>
              <a:t>2</a:t>
            </a:r>
            <a:r>
              <a:rPr lang="en-US" dirty="0" smtClean="0"/>
              <a:t>)*(n</a:t>
            </a:r>
            <a:r>
              <a:rPr lang="en-US" baseline="-25000" dirty="0" smtClean="0"/>
              <a:t>2</a:t>
            </a:r>
            <a:r>
              <a:rPr lang="en-US" dirty="0" smtClean="0"/>
              <a:t>/n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 marL="0" indent="0" algn="just">
              <a:buNone/>
            </a:pPr>
            <a:r>
              <a:rPr lang="en-US" dirty="0" smtClean="0"/>
              <a:t>One of the liquid is water its surface tension and density are known. Then the surface tension of the given liquid can be calculated.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225" y="1295400"/>
            <a:ext cx="5413353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0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Clean the </a:t>
            </a:r>
            <a:r>
              <a:rPr lang="en-US" dirty="0" err="1" smtClean="0"/>
              <a:t>stalagmometer</a:t>
            </a:r>
            <a:r>
              <a:rPr lang="en-US" dirty="0" smtClean="0"/>
              <a:t> with chromic acid mix, wash with water and dry it </a:t>
            </a:r>
          </a:p>
          <a:p>
            <a:pPr marL="0" indent="0">
              <a:buNone/>
            </a:pPr>
            <a:r>
              <a:rPr lang="en-US" dirty="0" smtClean="0"/>
              <a:t>2. Immerse the lower end of the </a:t>
            </a:r>
            <a:r>
              <a:rPr lang="en-US" dirty="0" err="1" smtClean="0"/>
              <a:t>stalagmometer</a:t>
            </a:r>
            <a:r>
              <a:rPr lang="en-US" dirty="0" smtClean="0"/>
              <a:t> in distilled water and suck the water 1-2 cm above mark X. </a:t>
            </a:r>
          </a:p>
          <a:p>
            <a:pPr marL="0" indent="0">
              <a:buNone/>
            </a:pPr>
            <a:r>
              <a:rPr lang="en-US" dirty="0" smtClean="0"/>
              <a:t>3.Adjust the rate so that 10-15 drops fall per minute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6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4. Clamp the </a:t>
            </a:r>
            <a:r>
              <a:rPr lang="en-US" dirty="0" err="1" smtClean="0"/>
              <a:t>stalagmometer</a:t>
            </a:r>
            <a:r>
              <a:rPr lang="en-US" dirty="0" smtClean="0"/>
              <a:t> allow the water drops to fall and start counting the number of drops when the meniscus crosses the upper mark A and stop counting when the meniscus passes mark B</a:t>
            </a:r>
          </a:p>
          <a:p>
            <a:pPr marL="0" indent="0">
              <a:buNone/>
            </a:pPr>
            <a:r>
              <a:rPr lang="en-US" dirty="0" smtClean="0"/>
              <a:t> 5. Repeat the exercise to take three to four readings.</a:t>
            </a:r>
          </a:p>
          <a:p>
            <a:pPr marL="0" indent="0">
              <a:buNone/>
            </a:pPr>
            <a:r>
              <a:rPr lang="en-US" dirty="0" smtClean="0"/>
              <a:t>6. Rinse the </a:t>
            </a:r>
            <a:r>
              <a:rPr lang="en-US" dirty="0" err="1" smtClean="0"/>
              <a:t>stalagmometer</a:t>
            </a:r>
            <a:r>
              <a:rPr lang="en-US" dirty="0" smtClean="0"/>
              <a:t> with alcohol and dry it.</a:t>
            </a:r>
          </a:p>
          <a:p>
            <a:pPr marL="0" indent="0">
              <a:buNone/>
            </a:pPr>
            <a:r>
              <a:rPr lang="en-US" dirty="0" smtClean="0"/>
              <a:t>7. Suck the given liquid in the </a:t>
            </a:r>
            <a:r>
              <a:rPr lang="en-US" dirty="0" err="1" smtClean="0"/>
              <a:t>stalgmometer</a:t>
            </a:r>
            <a:r>
              <a:rPr lang="en-US" dirty="0" smtClean="0"/>
              <a:t> and count the drops as in case of water.</a:t>
            </a:r>
          </a:p>
          <a:p>
            <a:pPr marL="0" indent="0">
              <a:buNone/>
            </a:pPr>
            <a:r>
              <a:rPr lang="en-US" dirty="0" smtClean="0"/>
              <a:t> 8. Take a clean dry gravity bottle and weighs it with water as well as with liquid. </a:t>
            </a:r>
          </a:p>
          <a:p>
            <a:pPr marL="0" indent="0">
              <a:buNone/>
            </a:pPr>
            <a:r>
              <a:rPr lang="en-US" dirty="0" smtClean="0"/>
              <a:t>9. Note the temp of water taken in a beaker.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Observations: </a:t>
            </a:r>
          </a:p>
          <a:p>
            <a:r>
              <a:rPr lang="en-US" dirty="0" smtClean="0"/>
              <a:t>Room temp=t </a:t>
            </a:r>
            <a:r>
              <a:rPr lang="en-US" baseline="30000" dirty="0" smtClean="0"/>
              <a:t>0</a:t>
            </a:r>
            <a:r>
              <a:rPr lang="en-US" dirty="0" smtClean="0"/>
              <a:t>C </a:t>
            </a:r>
          </a:p>
          <a:p>
            <a:r>
              <a:rPr lang="en-US" dirty="0" smtClean="0"/>
              <a:t>Density of water=</a:t>
            </a:r>
            <a:r>
              <a:rPr lang="en-US" dirty="0" err="1" smtClean="0"/>
              <a:t>d</a:t>
            </a:r>
            <a:r>
              <a:rPr lang="en-US" baseline="-25000" dirty="0" err="1" smtClean="0"/>
              <a:t>w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Surface tension of water=ɣ</a:t>
            </a:r>
            <a:r>
              <a:rPr lang="en-US" baseline="-25000" dirty="0" smtClean="0"/>
              <a:t>1</a:t>
            </a:r>
            <a:r>
              <a:rPr lang="en-US" dirty="0" smtClean="0"/>
              <a:t> dynes/cm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68661"/>
              </p:ext>
            </p:extLst>
          </p:nvPr>
        </p:nvGraphicFramePr>
        <p:xfrm>
          <a:off x="1447800" y="3352800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drops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1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812"/>
            <a:ext cx="8229600" cy="5668963"/>
          </a:xfrm>
        </p:spPr>
        <p:txBody>
          <a:bodyPr/>
          <a:lstStyle/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Weight of empty specific gravity </a:t>
            </a:r>
            <a:r>
              <a:rPr lang="en-US" sz="3000" dirty="0" smtClean="0">
                <a:solidFill>
                  <a:prstClr val="black"/>
                </a:solidFill>
              </a:rPr>
              <a:t>bottle=w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Weight </a:t>
            </a:r>
            <a:r>
              <a:rPr lang="en-US" sz="3000" dirty="0">
                <a:solidFill>
                  <a:prstClr val="black"/>
                </a:solidFill>
              </a:rPr>
              <a:t>of specific gravity </a:t>
            </a:r>
            <a:r>
              <a:rPr lang="en-US" sz="3000" dirty="0" err="1">
                <a:solidFill>
                  <a:prstClr val="black"/>
                </a:solidFill>
              </a:rPr>
              <a:t>bottle+water</a:t>
            </a:r>
            <a:r>
              <a:rPr lang="en-US" sz="3000" dirty="0">
                <a:solidFill>
                  <a:prstClr val="black"/>
                </a:solidFill>
              </a:rPr>
              <a:t>=w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Weight </a:t>
            </a:r>
            <a:r>
              <a:rPr lang="en-US" sz="3000" dirty="0">
                <a:solidFill>
                  <a:prstClr val="black"/>
                </a:solidFill>
              </a:rPr>
              <a:t>of empty </a:t>
            </a:r>
            <a:r>
              <a:rPr lang="en-US" sz="3000" dirty="0" err="1">
                <a:solidFill>
                  <a:prstClr val="black"/>
                </a:solidFill>
              </a:rPr>
              <a:t>sp.gravity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</a:rPr>
              <a:t>bottle+liquid</a:t>
            </a:r>
            <a:r>
              <a:rPr lang="en-US" sz="3000" dirty="0" smtClean="0">
                <a:solidFill>
                  <a:prstClr val="black"/>
                </a:solidFill>
              </a:rPr>
              <a:t>=w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Weight </a:t>
            </a:r>
            <a:r>
              <a:rPr lang="en-US" sz="3000" dirty="0">
                <a:solidFill>
                  <a:prstClr val="black"/>
                </a:solidFill>
              </a:rPr>
              <a:t>of water= (w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-w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Weight </a:t>
            </a:r>
            <a:r>
              <a:rPr lang="en-US" sz="3000" dirty="0">
                <a:solidFill>
                  <a:prstClr val="black"/>
                </a:solidFill>
              </a:rPr>
              <a:t>of liquid= (</a:t>
            </a:r>
            <a:r>
              <a:rPr lang="en-US" sz="3000" dirty="0" smtClean="0">
                <a:solidFill>
                  <a:prstClr val="black"/>
                </a:solidFill>
              </a:rPr>
              <a:t>w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-w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Calculations: </a:t>
            </a:r>
          </a:p>
          <a:p>
            <a:pPr marL="0" lvl="0" indent="0">
              <a:buNone/>
            </a:pPr>
            <a:r>
              <a:rPr lang="en-US" dirty="0" smtClean="0"/>
              <a:t>Density of the liquid d1= </a:t>
            </a:r>
            <a:r>
              <a:rPr lang="en-US" sz="3000" dirty="0">
                <a:solidFill>
                  <a:prstClr val="black"/>
                </a:solidFill>
              </a:rPr>
              <a:t>(</a:t>
            </a:r>
            <a:r>
              <a:rPr lang="en-US" sz="3000" dirty="0" smtClean="0">
                <a:solidFill>
                  <a:prstClr val="black"/>
                </a:solidFill>
              </a:rPr>
              <a:t>w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-w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)/</a:t>
            </a:r>
            <a:r>
              <a:rPr lang="en-US" sz="3000" dirty="0">
                <a:solidFill>
                  <a:prstClr val="black"/>
                </a:solidFill>
              </a:rPr>
              <a:t>(</a:t>
            </a:r>
            <a:r>
              <a:rPr lang="en-US" sz="3000" dirty="0" smtClean="0">
                <a:solidFill>
                  <a:prstClr val="black"/>
                </a:solidFill>
              </a:rPr>
              <a:t>w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-w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) x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w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b="1" dirty="0" smtClean="0"/>
              <a:t>Surface tension of liquid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623390" y="5334000"/>
            <a:ext cx="3897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ɣ</a:t>
            </a:r>
            <a:r>
              <a:rPr lang="en-US" sz="3200" baseline="-25000" dirty="0">
                <a:solidFill>
                  <a:prstClr val="black"/>
                </a:solidFill>
              </a:rPr>
              <a:t>1</a:t>
            </a:r>
            <a:r>
              <a:rPr lang="en-US" sz="3200" dirty="0">
                <a:solidFill>
                  <a:prstClr val="black"/>
                </a:solidFill>
              </a:rPr>
              <a:t>/ɣ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= (</a:t>
            </a:r>
            <a:r>
              <a:rPr lang="en-US" sz="3200" dirty="0" smtClean="0">
                <a:solidFill>
                  <a:prstClr val="black"/>
                </a:solidFill>
              </a:rPr>
              <a:t>d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/d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)x (n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/n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9710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Result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surface tension of liquid is ………dynes/cm.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3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Practical</vt:lpstr>
      <vt:lpstr>PowerPoint Presentation</vt:lpstr>
      <vt:lpstr>PowerPoint Presentation</vt:lpstr>
      <vt:lpstr>PowerPoint Presentation</vt:lpstr>
      <vt:lpstr>Procedure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</dc:title>
  <dc:creator>RA</dc:creator>
  <cp:lastModifiedBy>RA</cp:lastModifiedBy>
  <cp:revision>3</cp:revision>
  <dcterms:created xsi:type="dcterms:W3CDTF">2020-05-06T20:18:02Z</dcterms:created>
  <dcterms:modified xsi:type="dcterms:W3CDTF">2020-05-06T20:40:40Z</dcterms:modified>
</cp:coreProperties>
</file>